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vector cerulean blue curve frame templat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4356" y="2157948"/>
            <a:ext cx="73245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  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MongoDB  and 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 Data Persistence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04775"/>
            <a:ext cx="6219825" cy="6753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1"/>
          <p:cNvSpPr/>
          <p:nvPr/>
        </p:nvSpPr>
        <p:spPr>
          <a:xfrm>
            <a:off x="9153" y="0"/>
            <a:ext cx="12192000" cy="6858000"/>
          </a:xfrm>
          <a:custGeom>
            <a:avLst/>
            <a:gdLst>
              <a:gd name="connsiteX0" fmla="*/ 6096000 w 12192000"/>
              <a:gd name="connsiteY0" fmla="*/ 1098755 h 6858000"/>
              <a:gd name="connsiteX1" fmla="*/ 4517923 w 12192000"/>
              <a:gd name="connsiteY1" fmla="*/ 2676832 h 6858000"/>
              <a:gd name="connsiteX2" fmla="*/ 6096000 w 12192000"/>
              <a:gd name="connsiteY2" fmla="*/ 4254909 h 6858000"/>
              <a:gd name="connsiteX3" fmla="*/ 7674077 w 12192000"/>
              <a:gd name="connsiteY3" fmla="*/ 2676832 h 6858000"/>
              <a:gd name="connsiteX4" fmla="*/ 6096000 w 12192000"/>
              <a:gd name="connsiteY4" fmla="*/ 1098755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1098755"/>
                </a:moveTo>
                <a:cubicBezTo>
                  <a:pt x="5224452" y="1098755"/>
                  <a:pt x="4517923" y="1805284"/>
                  <a:pt x="4517923" y="2676832"/>
                </a:cubicBezTo>
                <a:cubicBezTo>
                  <a:pt x="4517923" y="3548380"/>
                  <a:pt x="5224452" y="4254909"/>
                  <a:pt x="6096000" y="4254909"/>
                </a:cubicBezTo>
                <a:cubicBezTo>
                  <a:pt x="6967548" y="4254909"/>
                  <a:pt x="7674077" y="3548380"/>
                  <a:pt x="7674077" y="2676832"/>
                </a:cubicBezTo>
                <a:cubicBezTo>
                  <a:pt x="7674077" y="1805284"/>
                  <a:pt x="6967548" y="1098755"/>
                  <a:pt x="6096000" y="109875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Полилиния: фигура 16"/>
          <p:cNvSpPr/>
          <p:nvPr/>
        </p:nvSpPr>
        <p:spPr>
          <a:xfrm>
            <a:off x="5451316" y="1480514"/>
            <a:ext cx="936447" cy="1248599"/>
          </a:xfrm>
          <a:custGeom>
            <a:avLst/>
            <a:gdLst>
              <a:gd name="connsiteX0" fmla="*/ 108746 w 154004"/>
              <a:gd name="connsiteY0" fmla="*/ 5130 h 205338"/>
              <a:gd name="connsiteX1" fmla="*/ 76340 w 154004"/>
              <a:gd name="connsiteY1" fmla="*/ 24894 h 205338"/>
              <a:gd name="connsiteX2" fmla="*/ 6076 w 154004"/>
              <a:gd name="connsiteY2" fmla="*/ 88934 h 205338"/>
              <a:gd name="connsiteX3" fmla="*/ 34118 w 154004"/>
              <a:gd name="connsiteY3" fmla="*/ 179219 h 205338"/>
              <a:gd name="connsiteX4" fmla="*/ 67934 w 154004"/>
              <a:gd name="connsiteY4" fmla="*/ 202897 h 205338"/>
              <a:gd name="connsiteX5" fmla="*/ 68383 w 154004"/>
              <a:gd name="connsiteY5" fmla="*/ 178321 h 205338"/>
              <a:gd name="connsiteX6" fmla="*/ 48747 w 154004"/>
              <a:gd name="connsiteY6" fmla="*/ 154258 h 205338"/>
              <a:gd name="connsiteX7" fmla="*/ 47400 w 154004"/>
              <a:gd name="connsiteY7" fmla="*/ 142836 h 205338"/>
              <a:gd name="connsiteX8" fmla="*/ 75891 w 154004"/>
              <a:gd name="connsiteY8" fmla="*/ 119350 h 205338"/>
              <a:gd name="connsiteX9" fmla="*/ 89687 w 154004"/>
              <a:gd name="connsiteY9" fmla="*/ 114088 h 205338"/>
              <a:gd name="connsiteX10" fmla="*/ 118114 w 154004"/>
              <a:gd name="connsiteY10" fmla="*/ 71609 h 205338"/>
              <a:gd name="connsiteX11" fmla="*/ 152829 w 154004"/>
              <a:gd name="connsiteY11" fmla="*/ 30284 h 205338"/>
              <a:gd name="connsiteX12" fmla="*/ 108746 w 154004"/>
              <a:gd name="connsiteY12" fmla="*/ 5130 h 2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004" h="205338">
                <a:moveTo>
                  <a:pt x="108746" y="5130"/>
                </a:moveTo>
                <a:cubicBezTo>
                  <a:pt x="86800" y="6863"/>
                  <a:pt x="76340" y="24894"/>
                  <a:pt x="76340" y="24894"/>
                </a:cubicBezTo>
                <a:cubicBezTo>
                  <a:pt x="36299" y="24894"/>
                  <a:pt x="15765" y="33300"/>
                  <a:pt x="6076" y="88934"/>
                </a:cubicBezTo>
                <a:cubicBezTo>
                  <a:pt x="-1625" y="133018"/>
                  <a:pt x="28150" y="173765"/>
                  <a:pt x="34118" y="179219"/>
                </a:cubicBezTo>
                <a:cubicBezTo>
                  <a:pt x="48106" y="192181"/>
                  <a:pt x="67934" y="202897"/>
                  <a:pt x="67934" y="202897"/>
                </a:cubicBezTo>
                <a:cubicBezTo>
                  <a:pt x="74607" y="196224"/>
                  <a:pt x="71849" y="181401"/>
                  <a:pt x="68383" y="178321"/>
                </a:cubicBezTo>
                <a:cubicBezTo>
                  <a:pt x="63506" y="173829"/>
                  <a:pt x="51700" y="164011"/>
                  <a:pt x="48747" y="154258"/>
                </a:cubicBezTo>
                <a:cubicBezTo>
                  <a:pt x="48042" y="151883"/>
                  <a:pt x="47336" y="144632"/>
                  <a:pt x="47400" y="142836"/>
                </a:cubicBezTo>
                <a:cubicBezTo>
                  <a:pt x="47786" y="127114"/>
                  <a:pt x="68832" y="117938"/>
                  <a:pt x="75891" y="119350"/>
                </a:cubicBezTo>
                <a:cubicBezTo>
                  <a:pt x="84040" y="121018"/>
                  <a:pt x="89687" y="127949"/>
                  <a:pt x="89687" y="114088"/>
                </a:cubicBezTo>
                <a:cubicBezTo>
                  <a:pt x="89687" y="102281"/>
                  <a:pt x="91612" y="71609"/>
                  <a:pt x="118114" y="71609"/>
                </a:cubicBezTo>
                <a:cubicBezTo>
                  <a:pt x="144615" y="71609"/>
                  <a:pt x="161299" y="52230"/>
                  <a:pt x="152829" y="30284"/>
                </a:cubicBezTo>
                <a:cubicBezTo>
                  <a:pt x="144294" y="8339"/>
                  <a:pt x="130306" y="3398"/>
                  <a:pt x="108746" y="513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Полилиния: фигура 18"/>
          <p:cNvSpPr/>
          <p:nvPr/>
        </p:nvSpPr>
        <p:spPr>
          <a:xfrm>
            <a:off x="5617419" y="2840029"/>
            <a:ext cx="975467" cy="546263"/>
          </a:xfrm>
          <a:custGeom>
            <a:avLst/>
            <a:gdLst>
              <a:gd name="connsiteX0" fmla="*/ 122818 w 160421"/>
              <a:gd name="connsiteY0" fmla="*/ 23550 h 89835"/>
              <a:gd name="connsiteX1" fmla="*/ 108894 w 160421"/>
              <a:gd name="connsiteY1" fmla="*/ 43057 h 89835"/>
              <a:gd name="connsiteX2" fmla="*/ 28298 w 160421"/>
              <a:gd name="connsiteY2" fmla="*/ 4813 h 89835"/>
              <a:gd name="connsiteX3" fmla="*/ 4813 w 160421"/>
              <a:gd name="connsiteY3" fmla="*/ 32148 h 89835"/>
              <a:gd name="connsiteX4" fmla="*/ 59677 w 160421"/>
              <a:gd name="connsiteY4" fmla="*/ 86627 h 89835"/>
              <a:gd name="connsiteX5" fmla="*/ 111525 w 160421"/>
              <a:gd name="connsiteY5" fmla="*/ 46265 h 89835"/>
              <a:gd name="connsiteX6" fmla="*/ 156251 w 160421"/>
              <a:gd name="connsiteY6" fmla="*/ 81622 h 89835"/>
              <a:gd name="connsiteX7" fmla="*/ 122818 w 160421"/>
              <a:gd name="connsiteY7" fmla="*/ 23550 h 8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421" h="89835">
                <a:moveTo>
                  <a:pt x="122818" y="23550"/>
                </a:moveTo>
                <a:cubicBezTo>
                  <a:pt x="122370" y="28619"/>
                  <a:pt x="131866" y="43057"/>
                  <a:pt x="108894" y="43057"/>
                </a:cubicBezTo>
                <a:cubicBezTo>
                  <a:pt x="82072" y="43057"/>
                  <a:pt x="35421" y="9625"/>
                  <a:pt x="28298" y="4813"/>
                </a:cubicBezTo>
                <a:cubicBezTo>
                  <a:pt x="15401" y="4813"/>
                  <a:pt x="4813" y="32148"/>
                  <a:pt x="4813" y="32148"/>
                </a:cubicBezTo>
                <a:lnTo>
                  <a:pt x="59677" y="86627"/>
                </a:lnTo>
                <a:lnTo>
                  <a:pt x="111525" y="46265"/>
                </a:lnTo>
                <a:lnTo>
                  <a:pt x="156251" y="81622"/>
                </a:lnTo>
                <a:cubicBezTo>
                  <a:pt x="156251" y="35100"/>
                  <a:pt x="122818" y="23550"/>
                  <a:pt x="122818" y="2355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15381" y="4729316"/>
            <a:ext cx="847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               Thanks!!</a:t>
            </a:r>
            <a:endParaRPr lang="en-US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265" y="2435290"/>
            <a:ext cx="2842506" cy="3071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1674" y="849085"/>
            <a:ext cx="7641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</a:rPr>
              <a:t>What is Database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4795935" y="2276670"/>
            <a:ext cx="6406800" cy="16048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 database is a collection of data and information that is stored in an organized manner for easy retrieval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4705739" y="4539679"/>
            <a:ext cx="6406800" cy="16048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The primary purpose of a database is to store, retrieve, and update information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874" y="6220972"/>
            <a:ext cx="1379299" cy="4585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47257" y="522514"/>
            <a:ext cx="746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Data base – Role in web application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5322" y="1987419"/>
            <a:ext cx="4805265" cy="4544009"/>
          </a:xfrm>
          <a:prstGeom prst="rect">
            <a:avLst/>
          </a:prstGeom>
        </p:spPr>
      </p:pic>
      <p:sp>
        <p:nvSpPr>
          <p:cNvPr id="13" name="Rectangle: Rounded Corners 12"/>
          <p:cNvSpPr/>
          <p:nvPr/>
        </p:nvSpPr>
        <p:spPr>
          <a:xfrm>
            <a:off x="681134" y="2677886"/>
            <a:ext cx="5523723" cy="22206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1F1F1F"/>
                </a:solidFill>
                <a:effectLst/>
                <a:latin typeface="Graphik Web"/>
              </a:rPr>
              <a:t>The web application interacts with the database to store data and retrieve data from it. 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288" y="6164988"/>
            <a:ext cx="1379299" cy="4585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4764056" y="870066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MongoDB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5706835" y="1858064"/>
            <a:ext cx="4743060" cy="7614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Document oriented database that provide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25411" y="2614186"/>
            <a:ext cx="4505909" cy="1789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  High performance</a:t>
            </a:r>
            <a:endParaRPr lang="en-US" sz="18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High availability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Easy scalability</a:t>
            </a:r>
            <a:endParaRPr lang="en-US" sz="1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5733277" y="4564543"/>
            <a:ext cx="4716618" cy="7614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Open source, Written in C++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720056" y="5670857"/>
            <a:ext cx="4716618" cy="7614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Leading NoSQL database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 descr="MongoDB logo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78" y="-166155"/>
            <a:ext cx="1738599" cy="250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1" y="1287624"/>
            <a:ext cx="4840073" cy="5570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460" y="6203018"/>
            <a:ext cx="1379299" cy="4585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120881" y="4521684"/>
            <a:ext cx="447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5853404" y="1012414"/>
            <a:ext cx="3844212" cy="7003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Non –relational  data store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5942044" y="3520536"/>
            <a:ext cx="3755571" cy="7627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 Schema less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42045" y="1727218"/>
            <a:ext cx="3666930" cy="1547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     Does not store data in table</a:t>
            </a:r>
            <a:endParaRPr lang="en-US" sz="18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Stores data as a BSON document</a:t>
            </a:r>
            <a:endParaRPr lang="en-US" sz="1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86364" y="4283262"/>
            <a:ext cx="3666930" cy="21978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accent6">
                    <a:lumMod val="50000"/>
                  </a:schemeClr>
                </a:solidFill>
              </a:rPr>
              <a:t>It means collection can have documents with different shapes</a:t>
            </a:r>
            <a:endParaRPr lang="en-US" sz="1800" b="1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b="1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800" b="1">
                <a:solidFill>
                  <a:schemeClr val="accent6">
                    <a:lumMod val="50000"/>
                  </a:schemeClr>
                </a:solidFill>
              </a:rPr>
              <a:t>               {“a”:1, ”b”:2},</a:t>
            </a:r>
            <a:endParaRPr lang="en-US" sz="1800" b="1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800" b="1">
                <a:solidFill>
                  <a:schemeClr val="accent6">
                    <a:lumMod val="50000"/>
                  </a:schemeClr>
                </a:solidFill>
              </a:rPr>
              <a:t>     </a:t>
            </a:r>
            <a:endParaRPr lang="en-US" sz="1800" b="1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800" b="1">
                <a:solidFill>
                  <a:schemeClr val="accent6">
                    <a:lumMod val="50000"/>
                  </a:schemeClr>
                </a:solidFill>
              </a:rPr>
              <a:t>                {“a”:1}</a:t>
            </a:r>
            <a:endParaRPr lang="en-US" sz="1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Picture 8" descr="MongoDB logo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407" y="232028"/>
            <a:ext cx="2957804" cy="30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77" y="2317956"/>
            <a:ext cx="5353421" cy="42734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528" y="6183649"/>
            <a:ext cx="1379299" cy="4585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58455" y="498647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Database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777" y="0"/>
            <a:ext cx="5142103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740" y="4030204"/>
            <a:ext cx="2007104" cy="2079372"/>
          </a:xfrm>
          <a:prstGeom prst="rect">
            <a:avLst/>
          </a:prstGeom>
        </p:spPr>
      </p:pic>
      <p:sp>
        <p:nvSpPr>
          <p:cNvPr id="18" name="Rectangle: Rounded Corners 17"/>
          <p:cNvSpPr/>
          <p:nvPr/>
        </p:nvSpPr>
        <p:spPr>
          <a:xfrm>
            <a:off x="5234473" y="5069890"/>
            <a:ext cx="5896948" cy="1172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 single MongoDB server has multiple database </a:t>
            </a: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5234473" y="3539470"/>
            <a:ext cx="5896948" cy="11722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Each data base gets its own set of files on the file system </a:t>
            </a: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5234473" y="1829377"/>
            <a:ext cx="5896948" cy="1172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Database is a physical container for  collections</a:t>
            </a: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771" y="6242180"/>
            <a:ext cx="1379299" cy="4585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2807" y="622246"/>
            <a:ext cx="64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Collection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 descr="Free Gifs For PowerPoint To Animate Your Killer, 55% OF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2398" y="681133"/>
            <a:ext cx="647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/>
          <p:cNvSpPr/>
          <p:nvPr/>
        </p:nvSpPr>
        <p:spPr>
          <a:xfrm>
            <a:off x="5228253" y="2845837"/>
            <a:ext cx="5533053" cy="6523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A collection exists within a single database 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228253" y="1748117"/>
            <a:ext cx="5533053" cy="6770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It is collection of MongoDB documents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228253" y="3770345"/>
            <a:ext cx="5533053" cy="652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Collections do not enforce a schema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5228252" y="4694853"/>
            <a:ext cx="5533053" cy="67706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Documents within a collection can have different fields 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5228252" y="5684670"/>
            <a:ext cx="5533053" cy="6770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It is the equivalent of an RDBMS table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99" y="6132465"/>
            <a:ext cx="1379299" cy="4585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alk To The Hand Animated 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92" y="650811"/>
            <a:ext cx="542108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73" t="-1855" r="-6673" b="1855"/>
          <a:stretch>
            <a:fillRect/>
          </a:stretch>
        </p:blipFill>
        <p:spPr>
          <a:xfrm>
            <a:off x="255035" y="3665812"/>
            <a:ext cx="3243945" cy="2949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9257" y="1035697"/>
            <a:ext cx="4306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Documents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335486" y="2519265"/>
            <a:ext cx="5421085" cy="830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A documents is set of key value pairs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6335486" y="3665812"/>
            <a:ext cx="5421085" cy="83042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Documents have dynamic schema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6393026" y="5011658"/>
            <a:ext cx="5421085" cy="830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Documents in the same collection  do not  need to have same set of fields 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08" y="6128232"/>
            <a:ext cx="1379299" cy="4585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02124" y="544675"/>
            <a:ext cx="82226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CRUD Operations  with MongoDB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ylinder 5"/>
          <p:cNvSpPr/>
          <p:nvPr/>
        </p:nvSpPr>
        <p:spPr>
          <a:xfrm>
            <a:off x="503855" y="1937434"/>
            <a:ext cx="1939216" cy="1938083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/>
          <p:cNvSpPr/>
          <p:nvPr/>
        </p:nvSpPr>
        <p:spPr>
          <a:xfrm>
            <a:off x="3002124" y="2809856"/>
            <a:ext cx="1939216" cy="1938084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/>
          <p:cNvSpPr/>
          <p:nvPr/>
        </p:nvSpPr>
        <p:spPr>
          <a:xfrm>
            <a:off x="5578122" y="3761906"/>
            <a:ext cx="1939216" cy="193808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/>
          <p:cNvSpPr/>
          <p:nvPr/>
        </p:nvSpPr>
        <p:spPr>
          <a:xfrm>
            <a:off x="8154120" y="4496872"/>
            <a:ext cx="1765044" cy="1788367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1764" y="2792865"/>
            <a:ext cx="1427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CREATE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83433" y="3613907"/>
            <a:ext cx="121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READ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57401" y="4730948"/>
            <a:ext cx="130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UPDATE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388220" y="5160224"/>
            <a:ext cx="129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DELETE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9" y="1117635"/>
            <a:ext cx="3725254" cy="35776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04" y="6192979"/>
            <a:ext cx="1379299" cy="4585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1344</Words>
  <Application>WPS Presentation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Graphik Web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safee</cp:lastModifiedBy>
  <cp:revision>2</cp:revision>
  <dcterms:created xsi:type="dcterms:W3CDTF">2024-02-15T09:01:14Z</dcterms:created>
  <dcterms:modified xsi:type="dcterms:W3CDTF">2024-02-15T09:03:57Z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3CA12CEB24794F41B5E460218E844F11_11</vt:lpwstr>
  </property>
  <property fmtid="{D5CDD505-2E9C-101B-9397-08002B2CF9AE}" pid="3" name="KSOProductBuildVer">
    <vt:lpwstr>1033-12.2.0.13431</vt:lpwstr>
  </property>
</Properties>
</file>